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8393" r:id="rId2"/>
    <p:sldId id="8388" r:id="rId3"/>
    <p:sldId id="286" r:id="rId4"/>
    <p:sldId id="272" r:id="rId5"/>
    <p:sldId id="8418" r:id="rId6"/>
    <p:sldId id="8419" r:id="rId7"/>
    <p:sldId id="8395" r:id="rId8"/>
    <p:sldId id="269" r:id="rId9"/>
    <p:sldId id="8420" r:id="rId10"/>
    <p:sldId id="8398" r:id="rId11"/>
    <p:sldId id="8415" r:id="rId12"/>
    <p:sldId id="25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7F7F"/>
    <a:srgbClr val="A87D69"/>
    <a:srgbClr val="FFC5C1"/>
    <a:srgbClr val="FF695D"/>
    <a:srgbClr val="3B3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1" autoAdjust="0"/>
    <p:restoredTop sz="94280" autoAdjust="0"/>
  </p:normalViewPr>
  <p:slideViewPr>
    <p:cSldViewPr snapToGrid="0" showGuides="1">
      <p:cViewPr varScale="1">
        <p:scale>
          <a:sx n="92" d="100"/>
          <a:sy n="92" d="100"/>
        </p:scale>
        <p:origin x="86" y="3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AF0E99-DAD2-4DB0-A11D-671AB3AEBB15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E052F-8997-4C6A-944B-319BB3A8E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758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A49B3C-D5AD-4786-92B2-BEB2B2F34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66056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7266-2DAA-4ECB-93ED-B084D17E5BA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666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999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7266-2DAA-4ECB-93ED-B084D17E5BA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629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7266-2DAA-4ECB-93ED-B084D17E5BA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7517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7266-2DAA-4ECB-93ED-B084D17E5BA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835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386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7266-2DAA-4ECB-93ED-B084D17E5BA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5923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378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7266-2DAA-4ECB-93ED-B084D17E5BA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076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C2BB2F-CB69-487B-8A9B-FB9E8649C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3809D9E-C110-4BB3-BCE4-9C3728EEA4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1C9D6C-689A-4769-9D8A-93ADE0A25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9D6F22-4C50-42FA-B352-88045C463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37A686-8FE4-495C-8B5A-190964EB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454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974213-33BD-4138-8D89-8323EF870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01C747-393C-48C1-A809-615F275D9B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6C3D27-CA55-4E6F-A3AF-3FD585115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CF94FE-E3CE-425A-9EB9-C6F50379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B27AC2-2C14-4DEF-B090-ABED15AAC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9182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A2BAA77-48C2-47DF-8623-05057A373D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0A57702-F3E0-4B9E-9741-C0D891684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3F9DAF-56CA-46F9-ACBB-CFDB6C626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75E511-C157-4C8A-8676-78B8C4B1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F13091-D6BD-496E-8D83-629C59A4B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4838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72540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chemeClr val="bg1">
            <a:alpha val="6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2591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45237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44176D-1811-47BC-88D9-ACBAE4CFB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E1FA04-EC74-4CD2-A8D2-A646E0E12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5D32E7-806A-4D50-A24B-2D28271F0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8C5806-8557-4A82-B62D-DECC3E742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C05E4-75E7-42C7-B0CB-9E83F4349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259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4C2FDD-E4F4-4782-9E82-86C723999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B78E60-580C-4C63-A5B1-B366485A5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A985A3-4682-4F96-A3B9-20885582C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932D13-62E2-4F00-969F-C641078BC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91F9DC-15B0-4C57-B3FD-1646A681F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02555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E36DC7-67CE-4BFD-AEFA-19B7A3D93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26EE67-DAEC-4F7A-AE29-29889BBF47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296429-6414-4AC8-B91E-5BC54892C8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C57BDE5-3C1A-4E82-AEFA-4EC9A1968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6844F5-A503-4D98-B8DD-5C7A215B9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DBFA10-4CB5-469B-892A-0A9088644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5766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25C620-4F94-423A-9AA4-0E9A2AA48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4FBFAF-5395-41C1-9423-8A3B1D9EF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F1A593D-3338-4D02-B98A-81032CE2CA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A68CD15-A2DE-4C5C-B03C-43F92F48F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D028B8C-613E-4F07-9AE0-733E5688DD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93FA18E-A290-4DBF-A6DA-49D3FE721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92A1FDB-BD83-493A-952F-EC5ACFD26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E3D2613-8843-4920-A17B-1CD1A0D57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2252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68DD40-3495-4CC9-964C-CD6341FA0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CE5AB2-35EC-41E0-BDED-2BA8FD327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5ECC5B-CDDD-4D9B-A453-1E423B4EE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DFAEACE-E008-427F-A632-C4B972176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6094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1B45584-215D-41B5-84F9-8EB64F989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2BA9F62-4A13-469E-98E8-55CBABBC0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4BD0E51-2ED7-4C60-BD88-4509A108F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39731A0-0958-42B3-A5F8-E3D3E9704F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8" t="16200" r="25037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7528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B92AD-5C6C-4F7F-9A2E-4796E409F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FE13A-6D95-477F-B68B-F47D05B4D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C53AB3-23C0-4B79-8408-6A603072D6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2A90DE-66D8-4B37-97D3-5E45BC45E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1B4EC5-B616-4DF4-98FA-80335A2A7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6EEA2A-FAFB-4888-9888-23042A81E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310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5F5FB2-CAF0-4164-88CC-FD012321B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3BE46D9-958F-411C-BF55-38D8E13B0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3623A4-54DB-484B-B6AD-149AA29022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739D37-2896-4970-9FD1-FFEEF81C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89257F-2CDC-4162-9B00-90E71A262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D08245-45A4-4213-BC00-0BE3293F7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7164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0A4B2C1-B39F-410F-A948-4B8F58C17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6FAD11-BE8E-4A67-B9FF-291BCBD6B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4979CA-B529-4392-BB2E-30118DCD23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8AFBE-CB95-410C-9170-E8C374E6C10C}" type="datetimeFigureOut">
              <a:rPr lang="zh-CN" altLang="en-US" smtClean="0"/>
              <a:t>2019/6/20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4092A2-A008-4136-ACBA-1D10EA05C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B10CCD-5434-48B3-937C-3162C84462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6DB24-B25B-49D7-A066-6E012C0AC9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08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152348623.github.io/Final-Project-HTML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AC4CE20-F3D8-4959-8246-2B7BCE8D14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184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FA3BF65-8639-43DB-BF77-B3B4068FB0FD}"/>
              </a:ext>
            </a:extLst>
          </p:cNvPr>
          <p:cNvSpPr txBox="1">
            <a:spLocks noChangeAspect="1"/>
          </p:cNvSpPr>
          <p:nvPr/>
        </p:nvSpPr>
        <p:spPr bwMode="auto">
          <a:xfrm>
            <a:off x="2112363" y="2448937"/>
            <a:ext cx="7844418" cy="835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TW" altLang="en-US" sz="4400" b="1" dirty="0" smtClean="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湯明茶</a:t>
            </a:r>
            <a:r>
              <a:rPr lang="zh-TW" altLang="en-US" sz="4400" b="1" dirty="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樓</a:t>
            </a:r>
            <a:endParaRPr lang="zh-CN" altLang="zh-CN" sz="4000" noProof="1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523C4883-F4D9-423F-8B4C-213341C15729}"/>
              </a:ext>
            </a:extLst>
          </p:cNvPr>
          <p:cNvSpPr txBox="1"/>
          <p:nvPr/>
        </p:nvSpPr>
        <p:spPr>
          <a:xfrm>
            <a:off x="4001859" y="4759379"/>
            <a:ext cx="4065427" cy="992444"/>
          </a:xfrm>
          <a:prstGeom prst="rect">
            <a:avLst/>
          </a:prstGeom>
          <a:solidFill>
            <a:srgbClr val="3B3838"/>
          </a:solidFill>
        </p:spPr>
        <p:txBody>
          <a:bodyPr wrap="square" lIns="68445" tIns="34223" rIns="68445" bIns="34223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資工二 </a:t>
            </a:r>
            <a:r>
              <a:rPr lang="en-US" altLang="zh-TW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106590010</a:t>
            </a:r>
            <a:r>
              <a:rPr lang="zh-TW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林孜頤</a:t>
            </a:r>
            <a:endParaRPr lang="en-US" altLang="zh-TW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資工二</a:t>
            </a:r>
            <a:r>
              <a:rPr lang="zh-TW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106590030</a:t>
            </a:r>
            <a:r>
              <a:rPr lang="zh-TW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陳姵文</a:t>
            </a:r>
            <a:endParaRPr lang="en-US" altLang="zh-TW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資工二 </a:t>
            </a:r>
            <a:r>
              <a:rPr lang="en-US" altLang="zh-TW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106590046</a:t>
            </a:r>
            <a:r>
              <a:rPr lang="zh-TW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吳樂佳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249742" y="3776391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noProof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期末網頁專題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6621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134D69AA-7E8D-4730-8418-BC28E8D22E00}"/>
              </a:ext>
            </a:extLst>
          </p:cNvPr>
          <p:cNvGrpSpPr/>
          <p:nvPr/>
        </p:nvGrpSpPr>
        <p:grpSpPr>
          <a:xfrm>
            <a:off x="3424460" y="220234"/>
            <a:ext cx="5544407" cy="617980"/>
            <a:chOff x="551593" y="497013"/>
            <a:chExt cx="5544407" cy="61798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DFC737E2-B756-4755-9374-88BA8BE11513}"/>
                </a:ext>
              </a:extLst>
            </p:cNvPr>
            <p:cNvSpPr/>
            <p:nvPr/>
          </p:nvSpPr>
          <p:spPr>
            <a:xfrm>
              <a:off x="551593" y="497013"/>
              <a:ext cx="55444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組員分工</a:t>
              </a:r>
              <a:r>
                <a:rPr kumimoji="0" lang="en-US" altLang="zh-TW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(</a:t>
              </a:r>
              <a:r>
                <a:rPr kumimoji="0" lang="en-US" altLang="zh-TW" sz="32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Git</a:t>
              </a:r>
              <a:r>
                <a:rPr kumimoji="0" lang="en-US" altLang="zh-TW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)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  <p:cxnSp>
          <p:nvCxnSpPr>
            <p:cNvPr id="20" name="0 _4">
              <a:extLst>
                <a:ext uri="{FF2B5EF4-FFF2-40B4-BE49-F238E27FC236}">
                  <a16:creationId xmlns:a16="http://schemas.microsoft.com/office/drawing/2014/main" id="{76F846F4-8BC8-4F37-AE3E-B5E804098ACF}"/>
                </a:ext>
              </a:extLst>
            </p:cNvPr>
            <p:cNvCxnSpPr/>
            <p:nvPr/>
          </p:nvCxnSpPr>
          <p:spPr>
            <a:xfrm>
              <a:off x="715475" y="1114993"/>
              <a:ext cx="5119805" cy="0"/>
            </a:xfrm>
            <a:prstGeom prst="line">
              <a:avLst/>
            </a:prstGeom>
            <a:ln w="25400">
              <a:gradFill>
                <a:gsLst>
                  <a:gs pos="49000">
                    <a:srgbClr val="3B3838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3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1523998" y="5417060"/>
            <a:ext cx="83861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網頁撰寫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陳姵文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網頁版型全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、吳樂佳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後台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+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預約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、林孜頤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網頁排版調整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版面設計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林孜頤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林孜頤、陳姵文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報告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林孜頤、陳姵文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8768"/>
            <a:ext cx="12017781" cy="211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0772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3"/>
          <p:cNvSpPr>
            <a:spLocks noChangeArrowheads="1"/>
          </p:cNvSpPr>
          <p:nvPr/>
        </p:nvSpPr>
        <p:spPr bwMode="auto">
          <a:xfrm>
            <a:off x="1661623" y="3284809"/>
            <a:ext cx="9107076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/>
          <a:p>
            <a:pPr defTabSz="914273">
              <a:spcBef>
                <a:spcPct val="0"/>
              </a:spcBef>
            </a:pPr>
            <a:r>
              <a:rPr lang="en-US" altLang="zh-TW" sz="2800" b="1" dirty="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Source Han Serif SC" panose="02020400000000000000" pitchFamily="18" charset="-122"/>
                <a:hlinkClick r:id="rId3"/>
              </a:rPr>
              <a:t>https://152348623.github.io/Final-Project-HTML/</a:t>
            </a:r>
            <a:endParaRPr lang="zh-CN" altLang="en-US" sz="2800" b="1" dirty="0">
              <a:solidFill>
                <a:srgbClr val="3B383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22724" y="4061254"/>
            <a:ext cx="4265075" cy="1148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6" rIns="91435" bIns="45716" rtlCol="0" anchor="ctr"/>
          <a:lstStyle/>
          <a:p>
            <a:pPr algn="ctr" defTabSz="914273"/>
            <a:endParaRPr lang="zh-CN" altLang="en-US" sz="1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242525" y="4061254"/>
            <a:ext cx="8639658" cy="114843"/>
          </a:xfrm>
          <a:prstGeom prst="rect">
            <a:avLst/>
          </a:prstGeom>
          <a:solidFill>
            <a:srgbClr val="DEDE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6" rIns="91435" bIns="45716" rtlCol="0" anchor="ctr"/>
          <a:lstStyle/>
          <a:p>
            <a:pPr algn="ctr" defTabSz="914273"/>
            <a:endParaRPr lang="zh-CN" altLang="en-US" sz="1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EF8A8B3-641B-4A05-8747-8E0CC382F7D8}"/>
              </a:ext>
            </a:extLst>
          </p:cNvPr>
          <p:cNvGrpSpPr/>
          <p:nvPr/>
        </p:nvGrpSpPr>
        <p:grpSpPr>
          <a:xfrm>
            <a:off x="3424460" y="220234"/>
            <a:ext cx="5544407" cy="617980"/>
            <a:chOff x="551593" y="497013"/>
            <a:chExt cx="5544407" cy="617980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9F22C6BB-973C-4A1A-BD33-702597A7BC80}"/>
                </a:ext>
              </a:extLst>
            </p:cNvPr>
            <p:cNvSpPr/>
            <p:nvPr/>
          </p:nvSpPr>
          <p:spPr>
            <a:xfrm>
              <a:off x="551593" y="497013"/>
              <a:ext cx="55444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網站連結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  <p:cxnSp>
          <p:nvCxnSpPr>
            <p:cNvPr id="29" name="0 _4">
              <a:extLst>
                <a:ext uri="{FF2B5EF4-FFF2-40B4-BE49-F238E27FC236}">
                  <a16:creationId xmlns:a16="http://schemas.microsoft.com/office/drawing/2014/main" id="{ED9CB4BD-8A7F-4FE1-B39B-ED5ABD600EEC}"/>
                </a:ext>
              </a:extLst>
            </p:cNvPr>
            <p:cNvCxnSpPr/>
            <p:nvPr/>
          </p:nvCxnSpPr>
          <p:spPr>
            <a:xfrm>
              <a:off x="715475" y="1114993"/>
              <a:ext cx="5119805" cy="0"/>
            </a:xfrm>
            <a:prstGeom prst="line">
              <a:avLst/>
            </a:prstGeom>
            <a:ln w="25400">
              <a:gradFill>
                <a:gsLst>
                  <a:gs pos="49000">
                    <a:srgbClr val="3B3838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3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1347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animBg="1"/>
      <p:bldP spid="2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AC4CE20-F3D8-4959-8246-2B7BCE8D14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184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E8FAE55-27E0-44B0-9CB1-DC577B24214F}"/>
              </a:ext>
            </a:extLst>
          </p:cNvPr>
          <p:cNvSpPr txBox="1"/>
          <p:nvPr/>
        </p:nvSpPr>
        <p:spPr>
          <a:xfrm>
            <a:off x="3238530" y="2367170"/>
            <a:ext cx="602856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TW" sz="66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END</a:t>
            </a:r>
          </a:p>
          <a:p>
            <a:pPr algn="dist"/>
            <a:r>
              <a:rPr lang="en-US" altLang="zh-TW" sz="66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THANK</a:t>
            </a:r>
            <a:r>
              <a:rPr lang="zh-TW" altLang="en-US" sz="66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 </a:t>
            </a:r>
            <a:r>
              <a:rPr lang="en-US" altLang="zh-TW" sz="66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YOU</a:t>
            </a:r>
            <a:endParaRPr lang="zh-CN" altLang="en-US" sz="6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794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309B8E60-7E04-41FC-9E91-8A0D0C5A4C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39" r="60358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grpSp>
        <p:nvGrpSpPr>
          <p:cNvPr id="100" name="组合 99">
            <a:extLst>
              <a:ext uri="{FF2B5EF4-FFF2-40B4-BE49-F238E27FC236}">
                <a16:creationId xmlns:a16="http://schemas.microsoft.com/office/drawing/2014/main" id="{58FEF153-7E3E-4CE3-80F7-86C8E5E46355}"/>
              </a:ext>
            </a:extLst>
          </p:cNvPr>
          <p:cNvGrpSpPr/>
          <p:nvPr/>
        </p:nvGrpSpPr>
        <p:grpSpPr>
          <a:xfrm>
            <a:off x="0" y="514760"/>
            <a:ext cx="5544407" cy="847292"/>
            <a:chOff x="551593" y="497013"/>
            <a:chExt cx="5544407" cy="847292"/>
          </a:xfrm>
        </p:grpSpPr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F2DD7D8E-018C-4915-AD8C-EB42360FBE96}"/>
                </a:ext>
              </a:extLst>
            </p:cNvPr>
            <p:cNvSpPr/>
            <p:nvPr/>
          </p:nvSpPr>
          <p:spPr>
            <a:xfrm>
              <a:off x="551593" y="497013"/>
              <a:ext cx="554440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0" i="0" u="none" strike="noStrike" kern="1200" cap="none" spc="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CONTENTS</a:t>
              </a:r>
              <a:endPara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  <p:cxnSp>
          <p:nvCxnSpPr>
            <p:cNvPr id="99" name="0 _4">
              <a:extLst>
                <a:ext uri="{FF2B5EF4-FFF2-40B4-BE49-F238E27FC236}">
                  <a16:creationId xmlns:a16="http://schemas.microsoft.com/office/drawing/2014/main" id="{EF81DDC9-A1B8-49A6-970E-B321AA3AD5F6}"/>
                </a:ext>
              </a:extLst>
            </p:cNvPr>
            <p:cNvCxnSpPr/>
            <p:nvPr/>
          </p:nvCxnSpPr>
          <p:spPr>
            <a:xfrm>
              <a:off x="707839" y="1344305"/>
              <a:ext cx="5119805" cy="0"/>
            </a:xfrm>
            <a:prstGeom prst="line">
              <a:avLst/>
            </a:prstGeom>
            <a:ln w="25400">
              <a:gradFill>
                <a:gsLst>
                  <a:gs pos="49000">
                    <a:srgbClr val="3B3838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3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C83A7EB6-51FF-471D-9428-AD79575DFF9A}"/>
              </a:ext>
            </a:extLst>
          </p:cNvPr>
          <p:cNvGrpSpPr/>
          <p:nvPr/>
        </p:nvGrpSpPr>
        <p:grpSpPr>
          <a:xfrm>
            <a:off x="1484465" y="1795725"/>
            <a:ext cx="4943359" cy="914400"/>
            <a:chOff x="568560" y="3186685"/>
            <a:chExt cx="4943359" cy="914400"/>
          </a:xfrm>
        </p:grpSpPr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EA1AE984-61FA-4B1A-AB43-459E4ED12C70}"/>
                </a:ext>
              </a:extLst>
            </p:cNvPr>
            <p:cNvSpPr/>
            <p:nvPr/>
          </p:nvSpPr>
          <p:spPr>
            <a:xfrm rot="18900000">
              <a:off x="654766" y="3269421"/>
              <a:ext cx="743129" cy="736269"/>
            </a:xfrm>
            <a:prstGeom prst="rect">
              <a:avLst/>
            </a:prstGeom>
            <a:noFill/>
            <a:ln w="19050">
              <a:gradFill flip="none" rotWithShape="1">
                <a:gsLst>
                  <a:gs pos="67000">
                    <a:srgbClr val="B6C6DD">
                      <a:alpha val="52000"/>
                    </a:srgbClr>
                  </a:gs>
                  <a:gs pos="0">
                    <a:schemeClr val="accent1">
                      <a:lumMod val="5000"/>
                      <a:lumOff val="95000"/>
                      <a:alpha val="43000"/>
                    </a:schemeClr>
                  </a:gs>
                  <a:gs pos="100000">
                    <a:srgbClr val="425C8F">
                      <a:alpha val="6100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C423CFAC-BE4E-4B41-8143-A6672E6485CB}"/>
                </a:ext>
              </a:extLst>
            </p:cNvPr>
            <p:cNvGrpSpPr/>
            <p:nvPr/>
          </p:nvGrpSpPr>
          <p:grpSpPr>
            <a:xfrm>
              <a:off x="568560" y="3186685"/>
              <a:ext cx="4943359" cy="914400"/>
              <a:chOff x="568560" y="3186685"/>
              <a:chExt cx="4943359" cy="914400"/>
            </a:xfrm>
          </p:grpSpPr>
          <p:grpSp>
            <p:nvGrpSpPr>
              <p:cNvPr id="77" name="原创设计师QQ69613753    _6">
                <a:extLst>
                  <a:ext uri="{FF2B5EF4-FFF2-40B4-BE49-F238E27FC236}">
                    <a16:creationId xmlns:a16="http://schemas.microsoft.com/office/drawing/2014/main" id="{21DFD4C6-B46B-4114-A1CD-113F9EBD8D6C}"/>
                  </a:ext>
                </a:extLst>
              </p:cNvPr>
              <p:cNvGrpSpPr/>
              <p:nvPr/>
            </p:nvGrpSpPr>
            <p:grpSpPr>
              <a:xfrm>
                <a:off x="1673788" y="3300482"/>
                <a:ext cx="3838131" cy="758764"/>
                <a:chOff x="1754849" y="2297933"/>
                <a:chExt cx="3838131" cy="758764"/>
              </a:xfrm>
            </p:grpSpPr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16FF01AF-CCCB-40CC-82E4-C182E331F654}"/>
                    </a:ext>
                  </a:extLst>
                </p:cNvPr>
                <p:cNvSpPr txBox="1"/>
                <p:nvPr/>
              </p:nvSpPr>
              <p:spPr>
                <a:xfrm>
                  <a:off x="1754849" y="2687365"/>
                  <a:ext cx="383813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B3838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80" name="文本框 79">
                  <a:extLst>
                    <a:ext uri="{FF2B5EF4-FFF2-40B4-BE49-F238E27FC236}">
                      <a16:creationId xmlns:a16="http://schemas.microsoft.com/office/drawing/2014/main" id="{B812A3E6-25ED-4580-B8C4-C165B748E2A2}"/>
                    </a:ext>
                  </a:extLst>
                </p:cNvPr>
                <p:cNvSpPr txBox="1"/>
                <p:nvPr/>
              </p:nvSpPr>
              <p:spPr>
                <a:xfrm>
                  <a:off x="1754849" y="2297933"/>
                  <a:ext cx="278892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>
                    <a:defRPr/>
                  </a:pPr>
                  <a:r>
                    <a:rPr lang="zh-TW" altLang="en-US" sz="2400" dirty="0" smtClean="0">
                      <a:solidFill>
                        <a:srgbClr val="3B3838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Source Han Serif SC" panose="02020400000000000000" pitchFamily="18" charset="-122"/>
                    </a:rPr>
                    <a:t>網頁成品展示</a:t>
                  </a:r>
                  <a:endParaRPr lang="zh-CN" altLang="en-US" sz="2400" dirty="0">
                    <a:solidFill>
                      <a:srgbClr val="3B383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Source Han Serif SC" panose="02020400000000000000" pitchFamily="18" charset="-122"/>
                  </a:endParaRPr>
                </a:p>
              </p:txBody>
            </p:sp>
          </p:grpSp>
          <p:sp>
            <p:nvSpPr>
              <p:cNvPr id="78" name="原创设计师QQ69613753    _10">
                <a:extLst>
                  <a:ext uri="{FF2B5EF4-FFF2-40B4-BE49-F238E27FC236}">
                    <a16:creationId xmlns:a16="http://schemas.microsoft.com/office/drawing/2014/main" id="{2A51FDC5-C433-4E6B-BBF5-EF8EC4CFED7D}"/>
                  </a:ext>
                </a:extLst>
              </p:cNvPr>
              <p:cNvSpPr/>
              <p:nvPr/>
            </p:nvSpPr>
            <p:spPr>
              <a:xfrm>
                <a:off x="568560" y="3186685"/>
                <a:ext cx="914400" cy="9144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5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B3838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Calibri" panose="020F0502020204030204" pitchFamily="34" charset="0"/>
                    <a:sym typeface="Source Han Serif SC" panose="02020400000000000000" pitchFamily="18" charset="-122"/>
                  </a:rPr>
                  <a:t>1</a:t>
                </a:r>
                <a:endPara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  <a:sym typeface="Source Han Serif SC" panose="02020400000000000000" pitchFamily="18" charset="-122"/>
                </a:endParaRPr>
              </a:p>
            </p:txBody>
          </p:sp>
        </p:grp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2369A331-EBC2-4165-975F-34F29B470ABB}"/>
              </a:ext>
            </a:extLst>
          </p:cNvPr>
          <p:cNvGrpSpPr/>
          <p:nvPr/>
        </p:nvGrpSpPr>
        <p:grpSpPr>
          <a:xfrm>
            <a:off x="1484465" y="4682506"/>
            <a:ext cx="4991309" cy="914400"/>
            <a:chOff x="233397" y="4890514"/>
            <a:chExt cx="4991309" cy="914400"/>
          </a:xfrm>
        </p:grpSpPr>
        <p:grpSp>
          <p:nvGrpSpPr>
            <p:cNvPr id="82" name="原创设计师QQ69613753    _7">
              <a:extLst>
                <a:ext uri="{FF2B5EF4-FFF2-40B4-BE49-F238E27FC236}">
                  <a16:creationId xmlns:a16="http://schemas.microsoft.com/office/drawing/2014/main" id="{7F54F8E1-33E3-4A1B-8029-73F63158FA86}"/>
                </a:ext>
              </a:extLst>
            </p:cNvPr>
            <p:cNvGrpSpPr/>
            <p:nvPr/>
          </p:nvGrpSpPr>
          <p:grpSpPr>
            <a:xfrm>
              <a:off x="1386575" y="4983721"/>
              <a:ext cx="3838131" cy="758764"/>
              <a:chOff x="1467636" y="2297933"/>
              <a:chExt cx="3838131" cy="758764"/>
            </a:xfrm>
          </p:grpSpPr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F64CEB06-CED6-42B7-AB3A-C2979C5360EA}"/>
                  </a:ext>
                </a:extLst>
              </p:cNvPr>
              <p:cNvSpPr txBox="1"/>
              <p:nvPr/>
            </p:nvSpPr>
            <p:spPr>
              <a:xfrm>
                <a:off x="1467636" y="2687365"/>
                <a:ext cx="3838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86" name="文本框 85">
                <a:extLst>
                  <a:ext uri="{FF2B5EF4-FFF2-40B4-BE49-F238E27FC236}">
                    <a16:creationId xmlns:a16="http://schemas.microsoft.com/office/drawing/2014/main" id="{B1787185-81F1-409B-8488-11E2B30D36D3}"/>
                  </a:ext>
                </a:extLst>
              </p:cNvPr>
              <p:cNvSpPr txBox="1"/>
              <p:nvPr/>
            </p:nvSpPr>
            <p:spPr>
              <a:xfrm>
                <a:off x="1467636" y="2297933"/>
                <a:ext cx="278892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defRPr/>
                </a:pPr>
                <a:r>
                  <a:rPr lang="zh-TW" altLang="en-US" sz="2400" dirty="0" smtClean="0">
                    <a:solidFill>
                      <a:srgbClr val="3B383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Source Han Serif SC" panose="02020400000000000000" pitchFamily="18" charset="-122"/>
                  </a:rPr>
                  <a:t>組員分工</a:t>
                </a:r>
                <a:endParaRPr lang="zh-CN" altLang="en-US" sz="2400" dirty="0">
                  <a:solidFill>
                    <a:srgbClr val="3B38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endParaRPr>
              </a:p>
            </p:txBody>
          </p:sp>
        </p:grpSp>
        <p:sp>
          <p:nvSpPr>
            <p:cNvPr id="83" name="原创设计师QQ69613753    _12">
              <a:extLst>
                <a:ext uri="{FF2B5EF4-FFF2-40B4-BE49-F238E27FC236}">
                  <a16:creationId xmlns:a16="http://schemas.microsoft.com/office/drawing/2014/main" id="{7E37B798-7F89-4C05-BDD5-C677A6D92884}"/>
                </a:ext>
              </a:extLst>
            </p:cNvPr>
            <p:cNvSpPr/>
            <p:nvPr/>
          </p:nvSpPr>
          <p:spPr>
            <a:xfrm>
              <a:off x="233397" y="4890514"/>
              <a:ext cx="914400" cy="9144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  <a:sym typeface="Source Han Serif SC" panose="02020400000000000000" pitchFamily="18" charset="-122"/>
                </a:rPr>
                <a:t>3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  <a:sym typeface="Source Han Serif SC" panose="02020400000000000000" pitchFamily="18" charset="-122"/>
              </a:endParaRPr>
            </a:p>
          </p:txBody>
        </p:sp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7E44E8DC-1B5F-4BE2-B278-DA163B5AD0C2}"/>
                </a:ext>
              </a:extLst>
            </p:cNvPr>
            <p:cNvSpPr/>
            <p:nvPr/>
          </p:nvSpPr>
          <p:spPr>
            <a:xfrm rot="18900000">
              <a:off x="317173" y="4989104"/>
              <a:ext cx="743129" cy="736269"/>
            </a:xfrm>
            <a:prstGeom prst="rect">
              <a:avLst/>
            </a:prstGeom>
            <a:noFill/>
            <a:ln w="19050">
              <a:gradFill flip="none" rotWithShape="1">
                <a:gsLst>
                  <a:gs pos="67000">
                    <a:srgbClr val="B6C6DD">
                      <a:alpha val="52000"/>
                    </a:srgbClr>
                  </a:gs>
                  <a:gs pos="0">
                    <a:schemeClr val="accent1">
                      <a:lumMod val="5000"/>
                      <a:lumOff val="95000"/>
                      <a:alpha val="43000"/>
                    </a:schemeClr>
                  </a:gs>
                  <a:gs pos="100000">
                    <a:srgbClr val="425C8F">
                      <a:alpha val="6100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5454FD62-13B0-4F5E-980E-73DCF56BC2D8}"/>
              </a:ext>
            </a:extLst>
          </p:cNvPr>
          <p:cNvGrpSpPr/>
          <p:nvPr/>
        </p:nvGrpSpPr>
        <p:grpSpPr>
          <a:xfrm>
            <a:off x="1416759" y="3165051"/>
            <a:ext cx="5050147" cy="914400"/>
            <a:chOff x="6887633" y="3186685"/>
            <a:chExt cx="5050147" cy="914400"/>
          </a:xfrm>
        </p:grpSpPr>
        <p:grpSp>
          <p:nvGrpSpPr>
            <p:cNvPr id="88" name="原创设计师QQ69613753    _8">
              <a:extLst>
                <a:ext uri="{FF2B5EF4-FFF2-40B4-BE49-F238E27FC236}">
                  <a16:creationId xmlns:a16="http://schemas.microsoft.com/office/drawing/2014/main" id="{CB040841-F811-4C3C-858C-8D2030AA83B2}"/>
                </a:ext>
              </a:extLst>
            </p:cNvPr>
            <p:cNvGrpSpPr/>
            <p:nvPr/>
          </p:nvGrpSpPr>
          <p:grpSpPr>
            <a:xfrm>
              <a:off x="8099649" y="3300482"/>
              <a:ext cx="3838131" cy="758764"/>
              <a:chOff x="640080" y="2297933"/>
              <a:chExt cx="3838131" cy="758764"/>
            </a:xfrm>
          </p:grpSpPr>
          <p:sp>
            <p:nvSpPr>
              <p:cNvPr id="91" name="文本框 90">
                <a:extLst>
                  <a:ext uri="{FF2B5EF4-FFF2-40B4-BE49-F238E27FC236}">
                    <a16:creationId xmlns:a16="http://schemas.microsoft.com/office/drawing/2014/main" id="{6A30C3D3-D87E-4DDD-B5C8-50A7E829FA82}"/>
                  </a:ext>
                </a:extLst>
              </p:cNvPr>
              <p:cNvSpPr txBox="1"/>
              <p:nvPr/>
            </p:nvSpPr>
            <p:spPr>
              <a:xfrm>
                <a:off x="640080" y="2687365"/>
                <a:ext cx="3838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92" name="文本框 91">
                <a:extLst>
                  <a:ext uri="{FF2B5EF4-FFF2-40B4-BE49-F238E27FC236}">
                    <a16:creationId xmlns:a16="http://schemas.microsoft.com/office/drawing/2014/main" id="{AA23347A-99A2-46AC-A651-153CACA0D4FD}"/>
                  </a:ext>
                </a:extLst>
              </p:cNvPr>
              <p:cNvSpPr txBox="1"/>
              <p:nvPr/>
            </p:nvSpPr>
            <p:spPr>
              <a:xfrm>
                <a:off x="640080" y="2297933"/>
                <a:ext cx="278892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defRPr/>
                </a:pPr>
                <a:r>
                  <a:rPr lang="zh-TW" altLang="en-US" sz="2400" dirty="0" smtClean="0">
                    <a:solidFill>
                      <a:srgbClr val="3B383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Source Han Serif SC" panose="02020400000000000000" pitchFamily="18" charset="-122"/>
                  </a:rPr>
                  <a:t>設計說明</a:t>
                </a:r>
                <a:endParaRPr lang="zh-CN" altLang="en-US" sz="2400" dirty="0">
                  <a:solidFill>
                    <a:srgbClr val="3B38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endParaRPr>
              </a:p>
            </p:txBody>
          </p:sp>
        </p:grpSp>
        <p:sp>
          <p:nvSpPr>
            <p:cNvPr id="89" name="原创设计师QQ69613753    _11">
              <a:extLst>
                <a:ext uri="{FF2B5EF4-FFF2-40B4-BE49-F238E27FC236}">
                  <a16:creationId xmlns:a16="http://schemas.microsoft.com/office/drawing/2014/main" id="{1EECF592-AFBD-40F1-8FE0-F2F5ADB50A92}"/>
                </a:ext>
              </a:extLst>
            </p:cNvPr>
            <p:cNvSpPr/>
            <p:nvPr/>
          </p:nvSpPr>
          <p:spPr>
            <a:xfrm>
              <a:off x="6887633" y="3186685"/>
              <a:ext cx="914400" cy="9144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  <a:sym typeface="Source Han Serif SC" panose="02020400000000000000" pitchFamily="18" charset="-122"/>
                </a:rPr>
                <a:t>2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  <a:sym typeface="Source Han Serif SC" panose="02020400000000000000" pitchFamily="18" charset="-122"/>
              </a:endParaRPr>
            </a:p>
          </p:txBody>
        </p:sp>
        <p:sp>
          <p:nvSpPr>
            <p:cNvPr id="90" name="矩形 89">
              <a:extLst>
                <a:ext uri="{FF2B5EF4-FFF2-40B4-BE49-F238E27FC236}">
                  <a16:creationId xmlns:a16="http://schemas.microsoft.com/office/drawing/2014/main" id="{FD3FE7C5-C547-470E-A93B-E8E78EE79FFC}"/>
                </a:ext>
              </a:extLst>
            </p:cNvPr>
            <p:cNvSpPr/>
            <p:nvPr/>
          </p:nvSpPr>
          <p:spPr>
            <a:xfrm rot="18900000">
              <a:off x="6970208" y="3269421"/>
              <a:ext cx="743129" cy="736269"/>
            </a:xfrm>
            <a:prstGeom prst="rect">
              <a:avLst/>
            </a:prstGeom>
            <a:noFill/>
            <a:ln w="19050">
              <a:gradFill flip="none" rotWithShape="1">
                <a:gsLst>
                  <a:gs pos="67000">
                    <a:srgbClr val="B6C6DD">
                      <a:alpha val="52000"/>
                    </a:srgbClr>
                  </a:gs>
                  <a:gs pos="0">
                    <a:schemeClr val="accent1">
                      <a:lumMod val="5000"/>
                      <a:lumOff val="95000"/>
                      <a:alpha val="43000"/>
                    </a:schemeClr>
                  </a:gs>
                  <a:gs pos="100000">
                    <a:srgbClr val="425C8F">
                      <a:alpha val="6100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61125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BA1717BD-FFCC-47B3-9BA7-7F4729EE2B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84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8F4BD971-199B-46A0-88D0-3FC7B73E5152}"/>
              </a:ext>
            </a:extLst>
          </p:cNvPr>
          <p:cNvSpPr txBox="1"/>
          <p:nvPr/>
        </p:nvSpPr>
        <p:spPr>
          <a:xfrm>
            <a:off x="3925887" y="2413073"/>
            <a:ext cx="1057092" cy="221599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3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1</a:t>
            </a:r>
            <a:endParaRPr lang="zh-CN" altLang="en-US" sz="13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" name="菱形 1"/>
          <p:cNvSpPr/>
          <p:nvPr/>
        </p:nvSpPr>
        <p:spPr>
          <a:xfrm>
            <a:off x="3199174" y="2199135"/>
            <a:ext cx="2643868" cy="2643868"/>
          </a:xfrm>
          <a:prstGeom prst="diamond">
            <a:avLst/>
          </a:prstGeom>
          <a:noFill/>
          <a:ln w="28575"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3" name="菱形 2"/>
          <p:cNvSpPr/>
          <p:nvPr/>
        </p:nvSpPr>
        <p:spPr>
          <a:xfrm>
            <a:off x="5302611" y="1371821"/>
            <a:ext cx="4298496" cy="4298496"/>
          </a:xfrm>
          <a:prstGeom prst="diamond">
            <a:avLst/>
          </a:prstGeom>
          <a:noFill/>
          <a:ln w="28575"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99686" y="3042533"/>
            <a:ext cx="3904343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algn="ctr"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zh-TW" altLang="en-US" sz="4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網頁成品展示</a:t>
            </a:r>
            <a:endParaRPr lang="zh-CN" altLang="en-US" sz="4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F1FF329-DACD-4655-8B3E-E88AC1EAF593}"/>
              </a:ext>
            </a:extLst>
          </p:cNvPr>
          <p:cNvSpPr txBox="1"/>
          <p:nvPr/>
        </p:nvSpPr>
        <p:spPr>
          <a:xfrm>
            <a:off x="3685677" y="3391508"/>
            <a:ext cx="147002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PART 01</a:t>
            </a:r>
            <a:endParaRPr lang="zh-CN" altLang="en-US" sz="2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07869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 animBg="1"/>
      <p:bldP spid="3" grpId="0" animBg="1"/>
      <p:bldP spid="11" grpId="0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>
            <a:extLst>
              <a:ext uri="{FF2B5EF4-FFF2-40B4-BE49-F238E27FC236}">
                <a16:creationId xmlns:a16="http://schemas.microsoft.com/office/drawing/2014/main" id="{CD0BF2FE-AD70-486C-9E40-6DA8A5FFB49D}"/>
              </a:ext>
            </a:extLst>
          </p:cNvPr>
          <p:cNvGrpSpPr/>
          <p:nvPr/>
        </p:nvGrpSpPr>
        <p:grpSpPr>
          <a:xfrm>
            <a:off x="3424460" y="220234"/>
            <a:ext cx="5544407" cy="617980"/>
            <a:chOff x="551593" y="497013"/>
            <a:chExt cx="5544407" cy="617980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6D3FE4A9-5D53-4415-BB05-92ED58BD2F3E}"/>
                </a:ext>
              </a:extLst>
            </p:cNvPr>
            <p:cNvSpPr/>
            <p:nvPr/>
          </p:nvSpPr>
          <p:spPr>
            <a:xfrm>
              <a:off x="551593" y="497013"/>
              <a:ext cx="55444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網頁成品展示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  <p:cxnSp>
          <p:nvCxnSpPr>
            <p:cNvPr id="25" name="0 _4">
              <a:extLst>
                <a:ext uri="{FF2B5EF4-FFF2-40B4-BE49-F238E27FC236}">
                  <a16:creationId xmlns:a16="http://schemas.microsoft.com/office/drawing/2014/main" id="{27020C56-84A0-4521-A52D-E71D1771142A}"/>
                </a:ext>
              </a:extLst>
            </p:cNvPr>
            <p:cNvCxnSpPr/>
            <p:nvPr/>
          </p:nvCxnSpPr>
          <p:spPr>
            <a:xfrm>
              <a:off x="715475" y="1114993"/>
              <a:ext cx="5119805" cy="0"/>
            </a:xfrm>
            <a:prstGeom prst="line">
              <a:avLst/>
            </a:prstGeom>
            <a:ln w="25400">
              <a:gradFill>
                <a:gsLst>
                  <a:gs pos="49000">
                    <a:srgbClr val="3B3838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3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t="11667"/>
          <a:stretch/>
        </p:blipFill>
        <p:spPr>
          <a:xfrm>
            <a:off x="1581665" y="1491600"/>
            <a:ext cx="9483500" cy="4911612"/>
          </a:xfrm>
          <a:prstGeom prst="rect">
            <a:avLst/>
          </a:prstGeom>
        </p:spPr>
      </p:pic>
      <p:sp>
        <p:nvSpPr>
          <p:cNvPr id="35" name="矩形 3"/>
          <p:cNvSpPr>
            <a:spLocks noChangeArrowheads="1"/>
          </p:cNvSpPr>
          <p:nvPr/>
        </p:nvSpPr>
        <p:spPr bwMode="auto">
          <a:xfrm>
            <a:off x="116634" y="769571"/>
            <a:ext cx="1465031" cy="461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/>
          <a:p>
            <a:pPr defTabSz="914273">
              <a:spcBef>
                <a:spcPct val="0"/>
              </a:spcBef>
            </a:pPr>
            <a:r>
              <a:rPr lang="zh-TW" altLang="en-US" sz="2400" b="1" dirty="0" smtClean="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Source Han Serif SC" panose="02020400000000000000" pitchFamily="18" charset="-122"/>
              </a:rPr>
              <a:t>首頁</a:t>
            </a:r>
            <a:endParaRPr lang="zh-CN" altLang="en-US" sz="2400" b="1" dirty="0">
              <a:solidFill>
                <a:srgbClr val="3B383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16634" y="1284383"/>
            <a:ext cx="838006" cy="544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6" rIns="91435" bIns="45716" rtlCol="0" anchor="ctr"/>
          <a:lstStyle/>
          <a:p>
            <a:pPr algn="ctr" defTabSz="914273"/>
            <a:endParaRPr lang="zh-CN" altLang="en-US" sz="1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36434" y="1284383"/>
            <a:ext cx="1697528" cy="54487"/>
          </a:xfrm>
          <a:prstGeom prst="rect">
            <a:avLst/>
          </a:prstGeom>
          <a:solidFill>
            <a:srgbClr val="DEDE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6" rIns="91435" bIns="45716" rtlCol="0" anchor="ctr"/>
          <a:lstStyle/>
          <a:p>
            <a:pPr algn="ctr" defTabSz="914273"/>
            <a:endParaRPr lang="zh-CN" altLang="en-US" sz="1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43526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t="12468"/>
          <a:stretch/>
        </p:blipFill>
        <p:spPr>
          <a:xfrm>
            <a:off x="2370351" y="1474403"/>
            <a:ext cx="8338837" cy="4618635"/>
          </a:xfrm>
          <a:prstGeom prst="rect">
            <a:avLst/>
          </a:prstGeom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CD0BF2FE-AD70-486C-9E40-6DA8A5FFB49D}"/>
              </a:ext>
            </a:extLst>
          </p:cNvPr>
          <p:cNvGrpSpPr/>
          <p:nvPr/>
        </p:nvGrpSpPr>
        <p:grpSpPr>
          <a:xfrm>
            <a:off x="3424460" y="220234"/>
            <a:ext cx="5544407" cy="617980"/>
            <a:chOff x="551593" y="497013"/>
            <a:chExt cx="5544407" cy="617980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6D3FE4A9-5D53-4415-BB05-92ED58BD2F3E}"/>
                </a:ext>
              </a:extLst>
            </p:cNvPr>
            <p:cNvSpPr/>
            <p:nvPr/>
          </p:nvSpPr>
          <p:spPr>
            <a:xfrm>
              <a:off x="551593" y="497013"/>
              <a:ext cx="55444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網頁成品展示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  <p:cxnSp>
          <p:nvCxnSpPr>
            <p:cNvPr id="25" name="0 _4">
              <a:extLst>
                <a:ext uri="{FF2B5EF4-FFF2-40B4-BE49-F238E27FC236}">
                  <a16:creationId xmlns:a16="http://schemas.microsoft.com/office/drawing/2014/main" id="{27020C56-84A0-4521-A52D-E71D1771142A}"/>
                </a:ext>
              </a:extLst>
            </p:cNvPr>
            <p:cNvCxnSpPr/>
            <p:nvPr/>
          </p:nvCxnSpPr>
          <p:spPr>
            <a:xfrm>
              <a:off x="715475" y="1114993"/>
              <a:ext cx="5119805" cy="0"/>
            </a:xfrm>
            <a:prstGeom prst="line">
              <a:avLst/>
            </a:prstGeom>
            <a:ln w="25400">
              <a:gradFill>
                <a:gsLst>
                  <a:gs pos="49000">
                    <a:srgbClr val="3B3838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3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/>
          <a:srcRect t="11903"/>
          <a:stretch/>
        </p:blipFill>
        <p:spPr>
          <a:xfrm>
            <a:off x="2370351" y="2061360"/>
            <a:ext cx="8338837" cy="4307266"/>
          </a:xfrm>
          <a:prstGeom prst="rect">
            <a:avLst/>
          </a:prstGeom>
        </p:spPr>
      </p:pic>
      <p:sp>
        <p:nvSpPr>
          <p:cNvPr id="11" name="矩形 3"/>
          <p:cNvSpPr>
            <a:spLocks noChangeArrowheads="1"/>
          </p:cNvSpPr>
          <p:nvPr/>
        </p:nvSpPr>
        <p:spPr bwMode="auto">
          <a:xfrm>
            <a:off x="116634" y="805009"/>
            <a:ext cx="1679215" cy="461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/>
          <a:p>
            <a:pPr defTabSz="914273">
              <a:spcBef>
                <a:spcPct val="0"/>
              </a:spcBef>
            </a:pPr>
            <a:r>
              <a:rPr lang="en-US" altLang="zh-TW" sz="2400" b="1" dirty="0" smtClean="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Source Han Serif SC" panose="02020400000000000000" pitchFamily="18" charset="-122"/>
              </a:rPr>
              <a:t>MENU</a:t>
            </a:r>
            <a:endParaRPr lang="zh-CN" altLang="en-US" sz="2400" b="1" dirty="0">
              <a:solidFill>
                <a:srgbClr val="3B383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6634" y="1284383"/>
            <a:ext cx="838006" cy="544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6" rIns="91435" bIns="45716" rtlCol="0" anchor="ctr"/>
          <a:lstStyle/>
          <a:p>
            <a:pPr algn="ctr" defTabSz="914273"/>
            <a:endParaRPr lang="zh-CN" altLang="en-US" sz="1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36434" y="1284383"/>
            <a:ext cx="1697528" cy="54487"/>
          </a:xfrm>
          <a:prstGeom prst="rect">
            <a:avLst/>
          </a:prstGeom>
          <a:solidFill>
            <a:srgbClr val="DEDE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6" rIns="91435" bIns="45716" rtlCol="0" anchor="ctr"/>
          <a:lstStyle/>
          <a:p>
            <a:pPr algn="ctr" defTabSz="914273"/>
            <a:endParaRPr lang="zh-CN" altLang="en-US" sz="1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14527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>
            <a:extLst>
              <a:ext uri="{FF2B5EF4-FFF2-40B4-BE49-F238E27FC236}">
                <a16:creationId xmlns:a16="http://schemas.microsoft.com/office/drawing/2014/main" id="{CD0BF2FE-AD70-486C-9E40-6DA8A5FFB49D}"/>
              </a:ext>
            </a:extLst>
          </p:cNvPr>
          <p:cNvGrpSpPr/>
          <p:nvPr/>
        </p:nvGrpSpPr>
        <p:grpSpPr>
          <a:xfrm>
            <a:off x="3424460" y="220234"/>
            <a:ext cx="5544407" cy="617980"/>
            <a:chOff x="551593" y="497013"/>
            <a:chExt cx="5544407" cy="617980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6D3FE4A9-5D53-4415-BB05-92ED58BD2F3E}"/>
                </a:ext>
              </a:extLst>
            </p:cNvPr>
            <p:cNvSpPr/>
            <p:nvPr/>
          </p:nvSpPr>
          <p:spPr>
            <a:xfrm>
              <a:off x="551593" y="497013"/>
              <a:ext cx="55444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網頁成品展示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  <p:cxnSp>
          <p:nvCxnSpPr>
            <p:cNvPr id="25" name="0 _4">
              <a:extLst>
                <a:ext uri="{FF2B5EF4-FFF2-40B4-BE49-F238E27FC236}">
                  <a16:creationId xmlns:a16="http://schemas.microsoft.com/office/drawing/2014/main" id="{27020C56-84A0-4521-A52D-E71D1771142A}"/>
                </a:ext>
              </a:extLst>
            </p:cNvPr>
            <p:cNvCxnSpPr/>
            <p:nvPr/>
          </p:nvCxnSpPr>
          <p:spPr>
            <a:xfrm>
              <a:off x="715475" y="1114993"/>
              <a:ext cx="5119805" cy="0"/>
            </a:xfrm>
            <a:prstGeom prst="line">
              <a:avLst/>
            </a:prstGeom>
            <a:ln w="25400">
              <a:gradFill>
                <a:gsLst>
                  <a:gs pos="49000">
                    <a:srgbClr val="3B3838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3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19731" t="16204" r="44515"/>
          <a:stretch/>
        </p:blipFill>
        <p:spPr>
          <a:xfrm>
            <a:off x="4164194" y="1002272"/>
            <a:ext cx="4064937" cy="5585844"/>
          </a:xfrm>
          <a:prstGeom prst="rect">
            <a:avLst/>
          </a:prstGeom>
        </p:spPr>
      </p:pic>
      <p:sp>
        <p:nvSpPr>
          <p:cNvPr id="8" name="矩形 3"/>
          <p:cNvSpPr>
            <a:spLocks noChangeArrowheads="1"/>
          </p:cNvSpPr>
          <p:nvPr/>
        </p:nvSpPr>
        <p:spPr bwMode="auto">
          <a:xfrm>
            <a:off x="116634" y="805009"/>
            <a:ext cx="1679215" cy="461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/>
          <a:p>
            <a:pPr defTabSz="914273">
              <a:spcBef>
                <a:spcPct val="0"/>
              </a:spcBef>
            </a:pPr>
            <a:r>
              <a:rPr lang="en-US" altLang="zh-TW" sz="2400" b="1" dirty="0" smtClean="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Source Han Serif SC" panose="02020400000000000000" pitchFamily="18" charset="-122"/>
              </a:rPr>
              <a:t>NEWS</a:t>
            </a:r>
            <a:endParaRPr lang="zh-CN" altLang="en-US" sz="2400" b="1" dirty="0">
              <a:solidFill>
                <a:srgbClr val="3B383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6634" y="1284383"/>
            <a:ext cx="838006" cy="544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6" rIns="91435" bIns="45716" rtlCol="0" anchor="ctr"/>
          <a:lstStyle/>
          <a:p>
            <a:pPr algn="ctr" defTabSz="914273"/>
            <a:endParaRPr lang="zh-CN" altLang="en-US" sz="1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36434" y="1284383"/>
            <a:ext cx="1697528" cy="54487"/>
          </a:xfrm>
          <a:prstGeom prst="rect">
            <a:avLst/>
          </a:prstGeom>
          <a:solidFill>
            <a:srgbClr val="DEDE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6" rIns="91435" bIns="45716" rtlCol="0" anchor="ctr"/>
          <a:lstStyle/>
          <a:p>
            <a:pPr algn="ctr" defTabSz="914273"/>
            <a:endParaRPr lang="zh-CN" altLang="en-US" sz="1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61265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BA1717BD-FFCC-47B3-9BA7-7F4729EE2B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84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8F4BD971-199B-46A0-88D0-3FC7B73E5152}"/>
              </a:ext>
            </a:extLst>
          </p:cNvPr>
          <p:cNvSpPr txBox="1"/>
          <p:nvPr/>
        </p:nvSpPr>
        <p:spPr>
          <a:xfrm>
            <a:off x="3925887" y="2413073"/>
            <a:ext cx="1057092" cy="221599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TW" sz="138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2</a:t>
            </a:r>
            <a:endParaRPr lang="zh-CN" altLang="en-US" sz="13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" name="菱形 1"/>
          <p:cNvSpPr/>
          <p:nvPr/>
        </p:nvSpPr>
        <p:spPr>
          <a:xfrm>
            <a:off x="3199174" y="2199135"/>
            <a:ext cx="2643868" cy="2643868"/>
          </a:xfrm>
          <a:prstGeom prst="diamond">
            <a:avLst/>
          </a:prstGeom>
          <a:noFill/>
          <a:ln w="28575"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3" name="菱形 2"/>
          <p:cNvSpPr/>
          <p:nvPr/>
        </p:nvSpPr>
        <p:spPr>
          <a:xfrm>
            <a:off x="5302611" y="1371821"/>
            <a:ext cx="4298496" cy="4298496"/>
          </a:xfrm>
          <a:prstGeom prst="diamond">
            <a:avLst/>
          </a:prstGeom>
          <a:noFill/>
          <a:ln w="28575"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75333" y="3136347"/>
            <a:ext cx="3904343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algn="ctr"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zh-TW" altLang="en-US" sz="44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設計說明</a:t>
            </a:r>
            <a:endParaRPr lang="zh-CN" altLang="en-US" sz="4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F1FF329-DACD-4655-8B3E-E88AC1EAF593}"/>
              </a:ext>
            </a:extLst>
          </p:cNvPr>
          <p:cNvSpPr txBox="1"/>
          <p:nvPr/>
        </p:nvSpPr>
        <p:spPr>
          <a:xfrm>
            <a:off x="3685677" y="3391508"/>
            <a:ext cx="147002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PART </a:t>
            </a:r>
            <a:r>
              <a:rPr lang="en-US" altLang="zh-CN" sz="2000" b="1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0</a:t>
            </a:r>
            <a:r>
              <a:rPr lang="en-US" altLang="zh-TW" sz="2000" b="1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2</a:t>
            </a:r>
            <a:endParaRPr lang="zh-CN" altLang="en-US" sz="2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18705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 animBg="1"/>
      <p:bldP spid="3" grpId="0" animBg="1"/>
      <p:bldP spid="11" grpId="0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134D69AA-7E8D-4730-8418-BC28E8D22E00}"/>
              </a:ext>
            </a:extLst>
          </p:cNvPr>
          <p:cNvGrpSpPr/>
          <p:nvPr/>
        </p:nvGrpSpPr>
        <p:grpSpPr>
          <a:xfrm>
            <a:off x="3251067" y="413665"/>
            <a:ext cx="5544407" cy="617980"/>
            <a:chOff x="551593" y="497013"/>
            <a:chExt cx="5544407" cy="61798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DFC737E2-B756-4755-9374-88BA8BE11513}"/>
                </a:ext>
              </a:extLst>
            </p:cNvPr>
            <p:cNvSpPr/>
            <p:nvPr/>
          </p:nvSpPr>
          <p:spPr>
            <a:xfrm>
              <a:off x="551593" y="497013"/>
              <a:ext cx="55444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3200" dirty="0" smtClean="0">
                  <a:solidFill>
                    <a:srgbClr val="3B38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設計說</a:t>
              </a:r>
              <a:r>
                <a:rPr lang="zh-TW" altLang="en-US" sz="3200" dirty="0">
                  <a:solidFill>
                    <a:srgbClr val="3B38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Source Han Serif SC" panose="02020400000000000000" pitchFamily="18" charset="-122"/>
                </a:rPr>
                <a:t>明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endParaRPr>
            </a:p>
          </p:txBody>
        </p:sp>
        <p:cxnSp>
          <p:nvCxnSpPr>
            <p:cNvPr id="20" name="0 _4">
              <a:extLst>
                <a:ext uri="{FF2B5EF4-FFF2-40B4-BE49-F238E27FC236}">
                  <a16:creationId xmlns:a16="http://schemas.microsoft.com/office/drawing/2014/main" id="{76F846F4-8BC8-4F37-AE3E-B5E804098ACF}"/>
                </a:ext>
              </a:extLst>
            </p:cNvPr>
            <p:cNvCxnSpPr/>
            <p:nvPr/>
          </p:nvCxnSpPr>
          <p:spPr>
            <a:xfrm>
              <a:off x="715475" y="1114993"/>
              <a:ext cx="5119805" cy="0"/>
            </a:xfrm>
            <a:prstGeom prst="line">
              <a:avLst/>
            </a:prstGeom>
            <a:ln w="25400">
              <a:gradFill>
                <a:gsLst>
                  <a:gs pos="49000">
                    <a:srgbClr val="3B3838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300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/>
          <a:srcRect t="11667"/>
          <a:stretch/>
        </p:blipFill>
        <p:spPr>
          <a:xfrm>
            <a:off x="114631" y="1460297"/>
            <a:ext cx="7683906" cy="3979582"/>
          </a:xfrm>
          <a:prstGeom prst="rect">
            <a:avLst/>
          </a:prstGeom>
        </p:spPr>
      </p:pic>
      <p:sp>
        <p:nvSpPr>
          <p:cNvPr id="3" name="圓角矩形 2"/>
          <p:cNvSpPr/>
          <p:nvPr/>
        </p:nvSpPr>
        <p:spPr>
          <a:xfrm>
            <a:off x="8100266" y="3635433"/>
            <a:ext cx="864619" cy="166835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8108857" y="4737886"/>
            <a:ext cx="864619" cy="565902"/>
          </a:xfrm>
          <a:prstGeom prst="roundRect">
            <a:avLst/>
          </a:prstGeom>
          <a:solidFill>
            <a:srgbClr val="A87D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圓角矩形 10"/>
          <p:cNvSpPr/>
          <p:nvPr/>
        </p:nvSpPr>
        <p:spPr>
          <a:xfrm>
            <a:off x="8108856" y="4176927"/>
            <a:ext cx="864619" cy="56590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9953158" y="3743273"/>
            <a:ext cx="1375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R(0)G(0)B(0</a:t>
            </a:r>
            <a:r>
              <a:rPr lang="en-US" altLang="zh-TW" dirty="0"/>
              <a:t>)</a:t>
            </a:r>
          </a:p>
        </p:txBody>
      </p:sp>
      <p:sp>
        <p:nvSpPr>
          <p:cNvPr id="7" name="矩形 6"/>
          <p:cNvSpPr/>
          <p:nvPr/>
        </p:nvSpPr>
        <p:spPr>
          <a:xfrm>
            <a:off x="9910471" y="4275212"/>
            <a:ext cx="20778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R(129)G(127)B(127</a:t>
            </a:r>
            <a:r>
              <a:rPr lang="en-US" altLang="zh-TW" dirty="0"/>
              <a:t>)</a:t>
            </a:r>
          </a:p>
        </p:txBody>
      </p:sp>
      <p:sp>
        <p:nvSpPr>
          <p:cNvPr id="15" name="矩形 14"/>
          <p:cNvSpPr/>
          <p:nvPr/>
        </p:nvSpPr>
        <p:spPr>
          <a:xfrm>
            <a:off x="9947515" y="4863572"/>
            <a:ext cx="20778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R(168)G(125)B(105</a:t>
            </a:r>
            <a:r>
              <a:rPr lang="en-US" altLang="zh-TW" dirty="0"/>
              <a:t>)</a:t>
            </a:r>
          </a:p>
        </p:txBody>
      </p:sp>
      <p:sp>
        <p:nvSpPr>
          <p:cNvPr id="16" name="矩形 15"/>
          <p:cNvSpPr/>
          <p:nvPr/>
        </p:nvSpPr>
        <p:spPr>
          <a:xfrm>
            <a:off x="8167859" y="1732053"/>
            <a:ext cx="571085" cy="80029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9028866" y="1154245"/>
            <a:ext cx="2077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/>
              <a:t>R(129)G(127)B(127)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8036287" y="111244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❶ 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色彩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8775680" y="1622996"/>
            <a:ext cx="34163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灰色帶給人們比較沉穩的感覺，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喝茶時不能急，應該是要細細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的去品嘗其味道，使用灰色讓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人不會想著要快，而是穩重。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7826377" y="316997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❷視覺回饋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28866" y="3743273"/>
            <a:ext cx="9718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/>
              <a:t>Normal</a:t>
            </a:r>
          </a:p>
        </p:txBody>
      </p:sp>
      <p:sp>
        <p:nvSpPr>
          <p:cNvPr id="13" name="矩形 12"/>
          <p:cNvSpPr/>
          <p:nvPr/>
        </p:nvSpPr>
        <p:spPr>
          <a:xfrm>
            <a:off x="9028866" y="4247811"/>
            <a:ext cx="924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/>
              <a:t>Pressed</a:t>
            </a:r>
          </a:p>
        </p:txBody>
      </p:sp>
      <p:sp>
        <p:nvSpPr>
          <p:cNvPr id="14" name="矩形 13"/>
          <p:cNvSpPr/>
          <p:nvPr/>
        </p:nvSpPr>
        <p:spPr>
          <a:xfrm>
            <a:off x="9028866" y="4836171"/>
            <a:ext cx="9186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 smtClean="0"/>
              <a:t>Release</a:t>
            </a:r>
            <a:endParaRPr lang="zh-TW" altLang="en-US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8100266" y="5980306"/>
            <a:ext cx="3622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中文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:google-Test(</a:t>
            </a:r>
            <a:r>
              <a:rPr lang="en-US" altLang="zh-TW" dirty="0" smtClean="0"/>
              <a:t>Noto Sans TC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英文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en-US" altLang="zh-TW" dirty="0"/>
              <a:t>'Microsoft </a:t>
            </a:r>
            <a:r>
              <a:rPr lang="en-US" altLang="zh-TW" dirty="0" err="1"/>
              <a:t>JhengHei</a:t>
            </a:r>
            <a:r>
              <a:rPr lang="en-US" altLang="zh-TW" dirty="0" smtClean="0"/>
              <a:t>'</a:t>
            </a:r>
            <a:endParaRPr lang="en-US" altLang="zh-TW" dirty="0"/>
          </a:p>
        </p:txBody>
      </p:sp>
      <p:sp>
        <p:nvSpPr>
          <p:cNvPr id="25" name="矩形 24"/>
          <p:cNvSpPr/>
          <p:nvPr/>
        </p:nvSpPr>
        <p:spPr>
          <a:xfrm>
            <a:off x="7982654" y="5562404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❸ 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字體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49753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BA1717BD-FFCC-47B3-9BA7-7F4729EE2B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84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8F4BD971-199B-46A0-88D0-3FC7B73E5152}"/>
              </a:ext>
            </a:extLst>
          </p:cNvPr>
          <p:cNvSpPr txBox="1"/>
          <p:nvPr/>
        </p:nvSpPr>
        <p:spPr>
          <a:xfrm>
            <a:off x="3925887" y="2413073"/>
            <a:ext cx="1057092" cy="221599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TW" sz="13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3</a:t>
            </a:r>
            <a:endParaRPr lang="zh-CN" altLang="en-US" sz="13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2" name="菱形 1"/>
          <p:cNvSpPr/>
          <p:nvPr/>
        </p:nvSpPr>
        <p:spPr>
          <a:xfrm>
            <a:off x="3199174" y="2199135"/>
            <a:ext cx="2643868" cy="2643868"/>
          </a:xfrm>
          <a:prstGeom prst="diamond">
            <a:avLst/>
          </a:prstGeom>
          <a:noFill/>
          <a:ln w="28575"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3" name="菱形 2"/>
          <p:cNvSpPr/>
          <p:nvPr/>
        </p:nvSpPr>
        <p:spPr>
          <a:xfrm>
            <a:off x="5302611" y="1371821"/>
            <a:ext cx="4298496" cy="4298496"/>
          </a:xfrm>
          <a:prstGeom prst="diamond">
            <a:avLst/>
          </a:prstGeom>
          <a:noFill/>
          <a:ln w="28575"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75333" y="3136347"/>
            <a:ext cx="3904343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algn="ctr"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zh-TW" altLang="en-US" sz="44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組員分工</a:t>
            </a:r>
            <a:endParaRPr lang="zh-CN" altLang="en-US" sz="4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F1FF329-DACD-4655-8B3E-E88AC1EAF593}"/>
              </a:ext>
            </a:extLst>
          </p:cNvPr>
          <p:cNvSpPr txBox="1"/>
          <p:nvPr/>
        </p:nvSpPr>
        <p:spPr>
          <a:xfrm>
            <a:off x="3685677" y="3391508"/>
            <a:ext cx="147002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PART </a:t>
            </a:r>
            <a:r>
              <a:rPr lang="en-US" altLang="zh-CN" sz="2000" b="1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0</a:t>
            </a:r>
            <a:r>
              <a:rPr lang="en-US" altLang="zh-TW" sz="2000" b="1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3</a:t>
            </a:r>
            <a:endParaRPr lang="zh-CN" altLang="en-US" sz="2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98640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 animBg="1"/>
      <p:bldP spid="3" grpId="0" animBg="1"/>
      <p:bldP spid="11" grpId="0"/>
      <p:bldP spid="9" grpId="0" animBg="1"/>
    </p:bldLst>
  </p:timing>
</p:sld>
</file>

<file path=ppt/theme/theme1.xml><?xml version="1.0" encoding="utf-8"?>
<a:theme xmlns:a="http://schemas.openxmlformats.org/drawingml/2006/main" name="AAAAAAAAAAAAAAAAAA）">
  <a:themeElements>
    <a:clrScheme name="自定义 9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4D47"/>
      </a:accent1>
      <a:accent2>
        <a:srgbClr val="504D47"/>
      </a:accent2>
      <a:accent3>
        <a:srgbClr val="504D47"/>
      </a:accent3>
      <a:accent4>
        <a:srgbClr val="504D47"/>
      </a:accent4>
      <a:accent5>
        <a:srgbClr val="504D47"/>
      </a:accent5>
      <a:accent6>
        <a:srgbClr val="504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</TotalTime>
  <Words>209</Words>
  <Application>Microsoft Office PowerPoint</Application>
  <PresentationFormat>寬螢幕</PresentationFormat>
  <Paragraphs>63</Paragraphs>
  <Slides>12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1" baseType="lpstr">
      <vt:lpstr>等线</vt:lpstr>
      <vt:lpstr>等线 Light</vt:lpstr>
      <vt:lpstr>微软雅黑</vt:lpstr>
      <vt:lpstr>Source Han Serif SC</vt:lpstr>
      <vt:lpstr>新細明體</vt:lpstr>
      <vt:lpstr>標楷體</vt:lpstr>
      <vt:lpstr>Arial</vt:lpstr>
      <vt:lpstr>Calibri</vt:lpstr>
      <vt:lpstr>AAAAAAAAAAAAAAAAAA）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姵文 陳</cp:lastModifiedBy>
  <cp:revision>49</cp:revision>
  <dcterms:created xsi:type="dcterms:W3CDTF">2019-01-17T09:32:26Z</dcterms:created>
  <dcterms:modified xsi:type="dcterms:W3CDTF">2019-06-20T06:39:51Z</dcterms:modified>
</cp:coreProperties>
</file>